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0287000" cx="18288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080f597e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3080f597e1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0859fe9a52_0_7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0859fe9a52_0_7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0859fe9a52_0_4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30859fe9a52_0_4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0859fe9a52_0_8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0859fe9a52_0_8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0859fe9a52_0_8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30859fe9a52_0_8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2.jpg"/><Relationship Id="rId5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3.jpg"/><Relationship Id="rId5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5079574" y="3022750"/>
            <a:ext cx="12625200" cy="28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-US" sz="9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Core Beliefs &amp; </a:t>
            </a:r>
            <a:r>
              <a:rPr b="1" lang="en-US" sz="9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Religion</a:t>
            </a:r>
            <a:endParaRPr b="1" sz="96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633952" y="6917208"/>
            <a:ext cx="12625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Global Exchange &amp; Societies</a:t>
            </a:r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/>
        </p:nvSpPr>
        <p:spPr>
          <a:xfrm>
            <a:off x="4572000" y="4085875"/>
            <a:ext cx="127485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Comparison - </a:t>
            </a:r>
            <a:r>
              <a:rPr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both the similarities and the differences between the people, places, events, and ideas studied in history.</a:t>
            </a:r>
            <a:endParaRPr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14840742" y="780922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7" name="Google Shape;107;p1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08" name="Google Shape;10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12" name="Google Shape;11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" name="Google Shape;11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4" name="Google Shape;114;p14"/>
          <p:cNvSpPr txBox="1"/>
          <p:nvPr/>
        </p:nvSpPr>
        <p:spPr>
          <a:xfrm>
            <a:off x="724649" y="1838450"/>
            <a:ext cx="168387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/>
          </a:p>
        </p:txBody>
      </p:sp>
      <p:grpSp>
        <p:nvGrpSpPr>
          <p:cNvPr id="115" name="Google Shape;115;p1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16" name="Google Shape;11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7" name="Google Shape;11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9" name="Google Shape;119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20" name="Google Shape;120;p14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21" name="Google Shape;12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4650" y="4011099"/>
            <a:ext cx="3078600" cy="307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/>
          <p:nvPr/>
        </p:nvSpPr>
        <p:spPr>
          <a:xfrm>
            <a:off x="2769675" y="3804075"/>
            <a:ext cx="127485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core beliefs and practices of the major world religions shape the political and social structures of Afro-Eurasia during the period 1300-1500?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15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8" name="Google Shape;128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29" name="Google Shape;12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0" name="Google Shape;13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1" name="Google Shape;13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2" name="Google Shape;132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33" name="Google Shape;13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4" name="Google Shape;13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5" name="Google Shape;135;p15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COMPELLING QUESTION</a:t>
            </a:r>
            <a:endParaRPr/>
          </a:p>
        </p:txBody>
      </p:sp>
      <p:grpSp>
        <p:nvGrpSpPr>
          <p:cNvPr id="136" name="Google Shape;13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37" name="Google Shape;13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38" name="Google Shape;13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0" name="Google Shape;14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41" name="Google Shape;141;p15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/>
        </p:nvSpPr>
        <p:spPr>
          <a:xfrm>
            <a:off x="1028700" y="3291163"/>
            <a:ext cx="162306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8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Main Beliefs of Focus</a:t>
            </a:r>
            <a:endParaRPr sz="100"/>
          </a:p>
        </p:txBody>
      </p:sp>
      <p:sp>
        <p:nvSpPr>
          <p:cNvPr id="147" name="Google Shape;147;p16"/>
          <p:cNvSpPr/>
          <p:nvPr/>
        </p:nvSpPr>
        <p:spPr>
          <a:xfrm>
            <a:off x="13477538" y="741550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8" name="Google Shape;148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49" name="Google Shape;149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0" name="Google Shape;150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2" name="Google Shape;152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53" name="Google Shape;153;p16"/>
          <p:cNvSpPr/>
          <p:nvPr/>
        </p:nvSpPr>
        <p:spPr>
          <a:xfrm>
            <a:off x="-3634087" y="-60242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4" name="Google Shape;154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5" name="Google Shape;155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6" name="Google Shape;156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7" name="Google Shape;157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8" name="Google Shape;158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59" name="Google Shape;159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0" name="Google Shape;160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61" name="Google Shape;161;p16"/>
          <p:cNvGrpSpPr/>
          <p:nvPr/>
        </p:nvGrpSpPr>
        <p:grpSpPr>
          <a:xfrm>
            <a:off x="1138625" y="5061638"/>
            <a:ext cx="4480200" cy="1181549"/>
            <a:chOff x="331910" y="2615981"/>
            <a:chExt cx="4480200" cy="2820600"/>
          </a:xfrm>
        </p:grpSpPr>
        <p:sp>
          <p:nvSpPr>
            <p:cNvPr id="162" name="Google Shape;162;p16"/>
            <p:cNvSpPr/>
            <p:nvPr/>
          </p:nvSpPr>
          <p:spPr>
            <a:xfrm>
              <a:off x="331910" y="2615981"/>
              <a:ext cx="4480200" cy="282060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6"/>
            <p:cNvSpPr txBox="1"/>
            <p:nvPr/>
          </p:nvSpPr>
          <p:spPr>
            <a:xfrm>
              <a:off x="550613" y="3387607"/>
              <a:ext cx="4042800" cy="1396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Islam</a:t>
              </a:r>
              <a:endParaRPr sz="3800"/>
            </a:p>
          </p:txBody>
        </p:sp>
      </p:grpSp>
      <p:grpSp>
        <p:nvGrpSpPr>
          <p:cNvPr id="164" name="Google Shape;164;p16"/>
          <p:cNvGrpSpPr/>
          <p:nvPr/>
        </p:nvGrpSpPr>
        <p:grpSpPr>
          <a:xfrm>
            <a:off x="7040100" y="5044063"/>
            <a:ext cx="4480200" cy="1181549"/>
            <a:chOff x="331910" y="2615981"/>
            <a:chExt cx="4480200" cy="2820600"/>
          </a:xfrm>
        </p:grpSpPr>
        <p:sp>
          <p:nvSpPr>
            <p:cNvPr id="165" name="Google Shape;165;p16"/>
            <p:cNvSpPr/>
            <p:nvPr/>
          </p:nvSpPr>
          <p:spPr>
            <a:xfrm>
              <a:off x="331910" y="2615981"/>
              <a:ext cx="4480200" cy="2820600"/>
            </a:xfrm>
            <a:prstGeom prst="roundRect">
              <a:avLst>
                <a:gd fmla="val 16667" name="adj"/>
              </a:avLst>
            </a:prstGeom>
            <a:solidFill>
              <a:srgbClr val="E95C3E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16"/>
            <p:cNvSpPr txBox="1"/>
            <p:nvPr/>
          </p:nvSpPr>
          <p:spPr>
            <a:xfrm>
              <a:off x="1046098" y="4062086"/>
              <a:ext cx="3346200" cy="8820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/>
            </a:p>
          </p:txBody>
        </p:sp>
        <p:sp>
          <p:nvSpPr>
            <p:cNvPr id="167" name="Google Shape;167;p16"/>
            <p:cNvSpPr txBox="1"/>
            <p:nvPr/>
          </p:nvSpPr>
          <p:spPr>
            <a:xfrm>
              <a:off x="592785" y="2674496"/>
              <a:ext cx="3958500" cy="26457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Christianity &amp; Feudalism</a:t>
              </a:r>
              <a:endParaRPr sz="3600"/>
            </a:p>
          </p:txBody>
        </p:sp>
      </p:grpSp>
      <p:sp>
        <p:nvSpPr>
          <p:cNvPr id="168" name="Google Shape;168;p16"/>
          <p:cNvSpPr/>
          <p:nvPr/>
        </p:nvSpPr>
        <p:spPr>
          <a:xfrm>
            <a:off x="12873725" y="5044136"/>
            <a:ext cx="4652700" cy="11814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6"/>
          <p:cNvSpPr txBox="1"/>
          <p:nvPr/>
        </p:nvSpPr>
        <p:spPr>
          <a:xfrm>
            <a:off x="13103675" y="5067501"/>
            <a:ext cx="4192800" cy="1108200"/>
          </a:xfrm>
          <a:prstGeom prst="rect">
            <a:avLst/>
          </a:prstGeom>
          <a:solidFill>
            <a:srgbClr val="F1AF4B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Chinese Philosophies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75" name="Google Shape;175;p17"/>
          <p:cNvGrpSpPr/>
          <p:nvPr/>
        </p:nvGrpSpPr>
        <p:grpSpPr>
          <a:xfrm>
            <a:off x="1929010" y="2631315"/>
            <a:ext cx="9948368" cy="1105408"/>
            <a:chOff x="1704735" y="3307265"/>
            <a:chExt cx="9948368" cy="1105408"/>
          </a:xfrm>
        </p:grpSpPr>
        <p:grpSp>
          <p:nvGrpSpPr>
            <p:cNvPr id="176" name="Google Shape;176;p17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177" name="Google Shape;177;p17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178" name="Google Shape;178;p17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" name="Google Shape;179;p17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80" name="Google Shape;180;p17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81" name="Google Shape;181;p17"/>
            <p:cNvSpPr txBox="1"/>
            <p:nvPr/>
          </p:nvSpPr>
          <p:spPr>
            <a:xfrm>
              <a:off x="2988503" y="3384769"/>
              <a:ext cx="8664600" cy="95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Read the three secondary sources answer the questions that follow. </a:t>
              </a:r>
              <a:endParaRPr/>
            </a:p>
          </p:txBody>
        </p:sp>
      </p:grpSp>
      <p:grpSp>
        <p:nvGrpSpPr>
          <p:cNvPr id="182" name="Google Shape;182;p1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3" name="Google Shape;183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4" name="Google Shape;184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87" name="Google Shape;187;p17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17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9" name="Google Shape;189;p17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90" name="Google Shape;190;p17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91" name="Google Shape;191;p17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2" name="Google Shape;192;p17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193" name="Google Shape;193;p17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4" name="Google Shape;194;p17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5" name="Google Shape;1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71038" y="4116300"/>
            <a:ext cx="4243450" cy="5569505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6" name="Google Shape;19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3507" y="4116285"/>
            <a:ext cx="4243450" cy="5569528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8"/>
          <p:cNvSpPr txBox="1"/>
          <p:nvPr/>
        </p:nvSpPr>
        <p:spPr>
          <a:xfrm>
            <a:off x="1028700" y="1096450"/>
            <a:ext cx="162306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8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Main Regions of Focus</a:t>
            </a:r>
            <a:endParaRPr sz="100"/>
          </a:p>
        </p:txBody>
      </p:sp>
      <p:sp>
        <p:nvSpPr>
          <p:cNvPr id="202" name="Google Shape;202;p18"/>
          <p:cNvSpPr/>
          <p:nvPr/>
        </p:nvSpPr>
        <p:spPr>
          <a:xfrm>
            <a:off x="13477538" y="741550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04" name="Google Shape;204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5" name="Google Shape;205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08" name="Google Shape;208;p18"/>
          <p:cNvSpPr/>
          <p:nvPr/>
        </p:nvSpPr>
        <p:spPr>
          <a:xfrm>
            <a:off x="-3634087" y="-60242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9" name="Google Shape;209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10" name="Google Shape;210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1" name="Google Shape;211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2" name="Google Shape;212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14" name="Google Shape;214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5" name="Google Shape;215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6" name="Google Shape;216;p18"/>
          <p:cNvGrpSpPr/>
          <p:nvPr/>
        </p:nvGrpSpPr>
        <p:grpSpPr>
          <a:xfrm>
            <a:off x="1036300" y="2210775"/>
            <a:ext cx="4480200" cy="1181549"/>
            <a:chOff x="331910" y="2615981"/>
            <a:chExt cx="4480200" cy="2820600"/>
          </a:xfrm>
        </p:grpSpPr>
        <p:sp>
          <p:nvSpPr>
            <p:cNvPr id="217" name="Google Shape;217;p18"/>
            <p:cNvSpPr/>
            <p:nvPr/>
          </p:nvSpPr>
          <p:spPr>
            <a:xfrm>
              <a:off x="331910" y="2615981"/>
              <a:ext cx="4480200" cy="282060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18"/>
            <p:cNvSpPr txBox="1"/>
            <p:nvPr/>
          </p:nvSpPr>
          <p:spPr>
            <a:xfrm>
              <a:off x="550613" y="3387607"/>
              <a:ext cx="4042800" cy="1396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Songhai</a:t>
              </a:r>
              <a:endParaRPr sz="3800"/>
            </a:p>
          </p:txBody>
        </p:sp>
      </p:grpSp>
      <p:grpSp>
        <p:nvGrpSpPr>
          <p:cNvPr id="219" name="Google Shape;219;p18"/>
          <p:cNvGrpSpPr/>
          <p:nvPr/>
        </p:nvGrpSpPr>
        <p:grpSpPr>
          <a:xfrm>
            <a:off x="6937775" y="2193200"/>
            <a:ext cx="4480200" cy="1181549"/>
            <a:chOff x="331910" y="2615981"/>
            <a:chExt cx="4480200" cy="2820600"/>
          </a:xfrm>
        </p:grpSpPr>
        <p:sp>
          <p:nvSpPr>
            <p:cNvPr id="220" name="Google Shape;220;p18"/>
            <p:cNvSpPr/>
            <p:nvPr/>
          </p:nvSpPr>
          <p:spPr>
            <a:xfrm>
              <a:off x="331910" y="2615981"/>
              <a:ext cx="4480200" cy="2820600"/>
            </a:xfrm>
            <a:prstGeom prst="roundRect">
              <a:avLst>
                <a:gd fmla="val 16667" name="adj"/>
              </a:avLst>
            </a:prstGeom>
            <a:solidFill>
              <a:srgbClr val="E95C3E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8"/>
            <p:cNvSpPr txBox="1"/>
            <p:nvPr/>
          </p:nvSpPr>
          <p:spPr>
            <a:xfrm>
              <a:off x="1046098" y="4062086"/>
              <a:ext cx="3346200" cy="8820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/>
            </a:p>
          </p:txBody>
        </p:sp>
        <p:sp>
          <p:nvSpPr>
            <p:cNvPr id="222" name="Google Shape;222;p18"/>
            <p:cNvSpPr txBox="1"/>
            <p:nvPr/>
          </p:nvSpPr>
          <p:spPr>
            <a:xfrm>
              <a:off x="592785" y="2674496"/>
              <a:ext cx="3958500" cy="26457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Europe &amp; The Catholic Church</a:t>
              </a:r>
              <a:endParaRPr sz="3600"/>
            </a:p>
          </p:txBody>
        </p:sp>
      </p:grpSp>
      <p:sp>
        <p:nvSpPr>
          <p:cNvPr id="223" name="Google Shape;223;p18"/>
          <p:cNvSpPr/>
          <p:nvPr/>
        </p:nvSpPr>
        <p:spPr>
          <a:xfrm>
            <a:off x="968550" y="3502425"/>
            <a:ext cx="4548000" cy="56358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8"/>
          <p:cNvSpPr txBox="1"/>
          <p:nvPr/>
        </p:nvSpPr>
        <p:spPr>
          <a:xfrm>
            <a:off x="1096950" y="3809913"/>
            <a:ext cx="4291200" cy="500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alant"/>
              <a:buChar char="●"/>
            </a:pPr>
            <a:r>
              <a:rPr lang="en-US" sz="25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Leaders converted to Islam and embraced Islamic practices.</a:t>
            </a:r>
            <a:endParaRPr sz="2500">
              <a:solidFill>
                <a:srgbClr val="FFFFFF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alant"/>
              <a:buChar char="●"/>
            </a:pPr>
            <a:r>
              <a:rPr lang="en-US" sz="25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Islamic judges (Qadi) and Muslim intellectuals from institutions like Sankore in Timbuktu played key roles in governance.</a:t>
            </a:r>
            <a:endParaRPr sz="2500">
              <a:solidFill>
                <a:srgbClr val="FFFFFF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alant"/>
              <a:buChar char="●"/>
            </a:pPr>
            <a:r>
              <a:rPr lang="en-US" sz="25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Power struggles occasionally arose between Songhai rulers and Muslim elites, as both vied for influence.</a:t>
            </a:r>
            <a:endParaRPr sz="2500">
              <a:solidFill>
                <a:srgbClr val="FFFFFF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25" name="Google Shape;225;p18"/>
          <p:cNvGrpSpPr/>
          <p:nvPr/>
        </p:nvGrpSpPr>
        <p:grpSpPr>
          <a:xfrm>
            <a:off x="6937775" y="3502398"/>
            <a:ext cx="4480200" cy="5635713"/>
            <a:chOff x="331910" y="2615881"/>
            <a:chExt cx="4480200" cy="15589800"/>
          </a:xfrm>
        </p:grpSpPr>
        <p:sp>
          <p:nvSpPr>
            <p:cNvPr id="226" name="Google Shape;226;p18"/>
            <p:cNvSpPr/>
            <p:nvPr/>
          </p:nvSpPr>
          <p:spPr>
            <a:xfrm>
              <a:off x="331910" y="2615881"/>
              <a:ext cx="4480200" cy="15589800"/>
            </a:xfrm>
            <a:prstGeom prst="roundRect">
              <a:avLst>
                <a:gd fmla="val 16667" name="adj"/>
              </a:avLst>
            </a:prstGeom>
            <a:solidFill>
              <a:srgbClr val="E95C3E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18"/>
            <p:cNvSpPr txBox="1"/>
            <p:nvPr/>
          </p:nvSpPr>
          <p:spPr>
            <a:xfrm>
              <a:off x="1046098" y="4062086"/>
              <a:ext cx="3346200" cy="10218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/>
            </a:p>
          </p:txBody>
        </p:sp>
        <p:sp>
          <p:nvSpPr>
            <p:cNvPr id="228" name="Google Shape;228;p18"/>
            <p:cNvSpPr txBox="1"/>
            <p:nvPr/>
          </p:nvSpPr>
          <p:spPr>
            <a:xfrm>
              <a:off x="566785" y="3176328"/>
              <a:ext cx="3965100" cy="140511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200"/>
                <a:buFont typeface="Halant"/>
                <a:buChar char="●"/>
              </a:pPr>
              <a:r>
                <a:rPr lang="en-US" sz="22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Europe was still largely unified under the concept of “Christendom”, with the Church holding significant political power.</a:t>
              </a:r>
              <a:endParaRPr sz="22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200"/>
                <a:buFont typeface="Halant"/>
                <a:buChar char="●"/>
              </a:pPr>
              <a:r>
                <a:rPr lang="en-US" sz="22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Although the Crusades had ended, they continued to shape the worldview of Christian Europe.</a:t>
              </a:r>
              <a:endParaRPr sz="22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200"/>
                <a:buFont typeface="Halant"/>
                <a:buChar char="●"/>
              </a:pPr>
              <a:r>
                <a:rPr lang="en-US" sz="22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This worldview influenced European colonization efforts, where spreading Christianity became central, particularly during the colonization of the Americas.</a:t>
              </a:r>
              <a:endParaRPr sz="22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229" name="Google Shape;229;p18"/>
          <p:cNvGrpSpPr/>
          <p:nvPr/>
        </p:nvGrpSpPr>
        <p:grpSpPr>
          <a:xfrm>
            <a:off x="12839250" y="2393875"/>
            <a:ext cx="4480200" cy="1019600"/>
            <a:chOff x="331835" y="2319599"/>
            <a:chExt cx="4480200" cy="2708100"/>
          </a:xfrm>
        </p:grpSpPr>
        <p:sp>
          <p:nvSpPr>
            <p:cNvPr id="230" name="Google Shape;230;p18"/>
            <p:cNvSpPr/>
            <p:nvPr/>
          </p:nvSpPr>
          <p:spPr>
            <a:xfrm>
              <a:off x="331835" y="2319599"/>
              <a:ext cx="4480200" cy="27081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18"/>
            <p:cNvSpPr txBox="1"/>
            <p:nvPr/>
          </p:nvSpPr>
          <p:spPr>
            <a:xfrm>
              <a:off x="475535" y="2896958"/>
              <a:ext cx="4192800" cy="155340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Ming China</a:t>
              </a:r>
              <a:endParaRPr sz="3800"/>
            </a:p>
          </p:txBody>
        </p:sp>
      </p:grpSp>
      <p:grpSp>
        <p:nvGrpSpPr>
          <p:cNvPr id="232" name="Google Shape;232;p18"/>
          <p:cNvGrpSpPr/>
          <p:nvPr/>
        </p:nvGrpSpPr>
        <p:grpSpPr>
          <a:xfrm>
            <a:off x="12739109" y="3502290"/>
            <a:ext cx="4647759" cy="5727716"/>
            <a:chOff x="331835" y="2319601"/>
            <a:chExt cx="4480200" cy="2834100"/>
          </a:xfrm>
        </p:grpSpPr>
        <p:sp>
          <p:nvSpPr>
            <p:cNvPr id="233" name="Google Shape;233;p18"/>
            <p:cNvSpPr/>
            <p:nvPr/>
          </p:nvSpPr>
          <p:spPr>
            <a:xfrm>
              <a:off x="331835" y="2319601"/>
              <a:ext cx="4480200" cy="28341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18"/>
            <p:cNvSpPr txBox="1"/>
            <p:nvPr/>
          </p:nvSpPr>
          <p:spPr>
            <a:xfrm>
              <a:off x="428327" y="2457976"/>
              <a:ext cx="4212300" cy="251340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200"/>
                <a:buFont typeface="Halant"/>
                <a:buChar char="●"/>
              </a:pPr>
              <a:r>
                <a:rPr lang="en-US" sz="22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After the fall of the Mongol Empire (Yuan Dynasty), Ming China re-embraced the “Three Teachings”: Confucianism, Buddhism, and Daoism.</a:t>
              </a:r>
              <a:endParaRPr sz="2200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200"/>
                <a:buFont typeface="Halant"/>
                <a:buChar char="●"/>
              </a:pPr>
              <a:r>
                <a:rPr lang="en-US" sz="22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These belief systems are sometimes seen as worldviews rather than strictly religions, making it challenging to understand their overlaps and interactions.</a:t>
              </a:r>
              <a:endParaRPr sz="2200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200"/>
                <a:buFont typeface="Halant"/>
                <a:buChar char="●"/>
              </a:pPr>
              <a:r>
                <a:rPr lang="en-US" sz="22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These teachings deeply influenced Chinese society, shaping trade, politics, and the moral code of the time.</a:t>
              </a:r>
              <a:endParaRPr sz="2200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9"/>
          <p:cNvSpPr txBox="1"/>
          <p:nvPr/>
        </p:nvSpPr>
        <p:spPr>
          <a:xfrm>
            <a:off x="1028700" y="876300"/>
            <a:ext cx="162306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6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COMPARISON GRAPHIC ORGANIZER</a:t>
            </a:r>
            <a:endParaRPr sz="100">
              <a:solidFill>
                <a:schemeClr val="dk1"/>
              </a:solidFill>
            </a:endParaRPr>
          </a:p>
        </p:txBody>
      </p:sp>
      <p:grpSp>
        <p:nvGrpSpPr>
          <p:cNvPr id="240" name="Google Shape;240;p1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1" name="Google Shape;241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2" name="Google Shape;242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4" name="Google Shape;244;p1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45" name="Google Shape;245;p19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6" name="Google Shape;246;p19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7" name="Google Shape;247;p19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48" name="Google Shape;248;p1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49" name="Google Shape;249;p1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0" name="Google Shape;250;p19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251" name="Google Shape;251;p19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" name="Google Shape;252;p19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3" name="Google Shape;253;p19"/>
          <p:cNvSpPr txBox="1"/>
          <p:nvPr/>
        </p:nvSpPr>
        <p:spPr>
          <a:xfrm>
            <a:off x="2816975" y="1877125"/>
            <a:ext cx="12972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core beliefs and practices of the major world religions shape the political and social structures of Afro-Eurasia during the period 1300-1500?</a:t>
            </a:r>
            <a:endParaRPr sz="100"/>
          </a:p>
        </p:txBody>
      </p:sp>
      <p:pic>
        <p:nvPicPr>
          <p:cNvPr id="254" name="Google Shape;25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7550" y="3089426"/>
            <a:ext cx="5101225" cy="6695348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5" name="Google Shape;25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73000" y="3089423"/>
            <a:ext cx="5101225" cy="6695353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